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80" r:id="rId3"/>
    <p:sldId id="282" r:id="rId4"/>
    <p:sldId id="283" r:id="rId5"/>
    <p:sldId id="286" r:id="rId6"/>
    <p:sldId id="288" r:id="rId7"/>
    <p:sldId id="289" r:id="rId8"/>
    <p:sldId id="290" r:id="rId9"/>
    <p:sldId id="291" r:id="rId10"/>
    <p:sldId id="279" r:id="rId11"/>
  </p:sldIdLst>
  <p:sldSz cx="9144000" cy="6858000" type="screen4x3"/>
  <p:notesSz cx="6735763" cy="9866313"/>
  <p:defaultTextStyle>
    <a:defPPr>
      <a:defRPr lang="tr-TR"/>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alytica" initials="2009"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469A"/>
    <a:srgbClr val="F8BB1A"/>
    <a:srgbClr val="1053EA"/>
    <a:srgbClr val="1B11E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660"/>
  </p:normalViewPr>
  <p:slideViewPr>
    <p:cSldViewPr>
      <p:cViewPr>
        <p:scale>
          <a:sx n="100" d="100"/>
          <a:sy n="100" d="100"/>
        </p:scale>
        <p:origin x="-708" y="480"/>
      </p:cViewPr>
      <p:guideLst>
        <p:guide orient="horz" pos="3702"/>
        <p:guide orient="horz"/>
        <p:guide pos="68"/>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8B585D8-D348-4FC9-A00D-4ED882B45D70}" type="datetimeFigureOut">
              <a:rPr lang="tr-TR"/>
              <a:pPr>
                <a:defRPr/>
              </a:pPr>
              <a:t>08.06.2015</a:t>
            </a:fld>
            <a:endParaRPr lang="tr-TR"/>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r-TR" noProof="0"/>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EE9FD60-EDA2-4CC1-8155-F53F51B8349C}"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E9FD60-EDA2-4CC1-8155-F53F51B8349C}" type="slidenum">
              <a:rPr lang="tr-TR" smtClean="0"/>
              <a:pPr>
                <a:defRPr/>
              </a:pPr>
              <a:t>7</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lvl1pPr>
              <a:defRPr/>
            </a:lvl1pPr>
          </a:lstStyle>
          <a:p>
            <a:pPr>
              <a:defRPr/>
            </a:pPr>
            <a:fld id="{280B67CD-D7FA-403F-A780-3DA6B01A4779}" type="datetime1">
              <a:rPr lang="en-US"/>
              <a:pPr>
                <a:defRPr/>
              </a:pPr>
              <a:t>6/8/2015</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5FD72165-67EC-413B-B51E-B80EF4259501}" type="slidenum">
              <a:rPr lang="tr-TR"/>
              <a:pPr>
                <a:defRPr/>
              </a:pPr>
              <a:t>‹#›</a:t>
            </a:fld>
            <a:endParaRPr lang="tr-TR"/>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pPr>
              <a:defRPr/>
            </a:pPr>
            <a:fld id="{2B7F5A41-4A6A-421D-85B4-64A72CE5A478}" type="datetime1">
              <a:rPr lang="en-US"/>
              <a:pPr>
                <a:defRPr/>
              </a:pPr>
              <a:t>6/8/2015</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15F9EC5B-97C5-484C-9A5E-0584FBA6A090}" type="slidenum">
              <a:rPr lang="tr-TR"/>
              <a:pPr>
                <a:defRPr/>
              </a:pPr>
              <a:t>‹#›</a:t>
            </a:fld>
            <a:endParaRPr lang="tr-TR"/>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pPr>
              <a:defRPr/>
            </a:pPr>
            <a:fld id="{3F3B1AE9-85DB-42EC-A306-DA88DA5D65FA}" type="datetime1">
              <a:rPr lang="en-US"/>
              <a:pPr>
                <a:defRPr/>
              </a:pPr>
              <a:t>6/8/2015</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7E4C5497-C546-422B-957C-2112AF3DFE8E}" type="slidenum">
              <a:rPr lang="tr-TR"/>
              <a:pPr>
                <a:defRPr/>
              </a:pPr>
              <a:t>‹#›</a:t>
            </a:fld>
            <a:endParaRPr lang="tr-T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pPr>
              <a:defRPr/>
            </a:pPr>
            <a:fld id="{C81E98A8-60ED-47C7-87A7-B79EACDFB9BB}" type="datetime1">
              <a:rPr lang="en-US"/>
              <a:pPr>
                <a:defRPr/>
              </a:pPr>
              <a:t>6/8/2015</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510DEC7C-E7A0-4C71-84A3-3FFB4F927E36}" type="slidenum">
              <a:rPr lang="tr-TR"/>
              <a:pPr>
                <a:defRPr/>
              </a:pPr>
              <a:t>‹#›</a:t>
            </a:fld>
            <a:endParaRPr lang="tr-T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083AF7C-4AD3-4F1A-B4C1-5741E92E4403}" type="datetime1">
              <a:rPr lang="en-US"/>
              <a:pPr>
                <a:defRPr/>
              </a:pPr>
              <a:t>6/8/2015</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7F561D6A-38C9-499A-9713-69CBC7A90427}" type="slidenum">
              <a:rPr lang="tr-TR"/>
              <a:pPr>
                <a:defRPr/>
              </a:pPr>
              <a:t>‹#›</a:t>
            </a:fld>
            <a:endParaRPr lang="tr-TR"/>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3"/>
          <p:cNvSpPr>
            <a:spLocks noGrp="1"/>
          </p:cNvSpPr>
          <p:nvPr>
            <p:ph type="dt" sz="half" idx="10"/>
          </p:nvPr>
        </p:nvSpPr>
        <p:spPr/>
        <p:txBody>
          <a:bodyPr/>
          <a:lstStyle>
            <a:lvl1pPr>
              <a:defRPr/>
            </a:lvl1pPr>
          </a:lstStyle>
          <a:p>
            <a:pPr>
              <a:defRPr/>
            </a:pPr>
            <a:fld id="{978B7CCA-F264-436A-A045-DE2024B6A4E3}" type="datetime1">
              <a:rPr lang="en-US"/>
              <a:pPr>
                <a:defRPr/>
              </a:pPr>
              <a:t>6/8/2015</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1FBD5186-6343-48A7-B2F4-44AC37416A1C}" type="slidenum">
              <a:rPr lang="tr-TR"/>
              <a:pPr>
                <a:defRPr/>
              </a:pPr>
              <a:t>‹#›</a:t>
            </a:fld>
            <a:endParaRPr lang="tr-TR"/>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3"/>
          <p:cNvSpPr>
            <a:spLocks noGrp="1"/>
          </p:cNvSpPr>
          <p:nvPr>
            <p:ph type="dt" sz="half" idx="10"/>
          </p:nvPr>
        </p:nvSpPr>
        <p:spPr/>
        <p:txBody>
          <a:bodyPr/>
          <a:lstStyle>
            <a:lvl1pPr>
              <a:defRPr/>
            </a:lvl1pPr>
          </a:lstStyle>
          <a:p>
            <a:pPr>
              <a:defRPr/>
            </a:pPr>
            <a:fld id="{3D0501F6-49DF-41B7-B651-AEEA5A1BE568}" type="datetime1">
              <a:rPr lang="en-US"/>
              <a:pPr>
                <a:defRPr/>
              </a:pPr>
              <a:t>6/8/2015</a:t>
            </a:fld>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27B7CB0F-9C6A-4488-8570-4BBDE2071429}" type="slidenum">
              <a:rPr lang="tr-TR"/>
              <a:pPr>
                <a:defRPr/>
              </a:pPr>
              <a:t>‹#›</a:t>
            </a:fld>
            <a:endParaRPr lang="tr-TR"/>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3"/>
          <p:cNvSpPr>
            <a:spLocks noGrp="1"/>
          </p:cNvSpPr>
          <p:nvPr>
            <p:ph type="dt" sz="half" idx="10"/>
          </p:nvPr>
        </p:nvSpPr>
        <p:spPr/>
        <p:txBody>
          <a:bodyPr/>
          <a:lstStyle>
            <a:lvl1pPr>
              <a:defRPr/>
            </a:lvl1pPr>
          </a:lstStyle>
          <a:p>
            <a:pPr>
              <a:defRPr/>
            </a:pPr>
            <a:fld id="{8503531D-C0EE-4BF6-B7F6-1EC9C0995A47}" type="datetime1">
              <a:rPr lang="en-US"/>
              <a:pPr>
                <a:defRPr/>
              </a:pPr>
              <a:t>6/8/2015</a:t>
            </a:fld>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928D7FF3-FE6B-435E-811A-51FB71FD9C0A}" type="slidenum">
              <a:rPr lang="tr-TR"/>
              <a:pPr>
                <a:defRPr/>
              </a:pPr>
              <a:t>‹#›</a:t>
            </a:fld>
            <a:endParaRPr lang="tr-T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6933CE7-7C7A-463E-8B52-776F77C2B9D9}" type="datetime1">
              <a:rPr lang="en-US"/>
              <a:pPr>
                <a:defRPr/>
              </a:pPr>
              <a:t>6/8/2015</a:t>
            </a:fld>
            <a:endParaRPr lang="tr-TR"/>
          </a:p>
        </p:txBody>
      </p:sp>
      <p:sp>
        <p:nvSpPr>
          <p:cNvPr id="3" name="Footer Placeholder 4"/>
          <p:cNvSpPr>
            <a:spLocks noGrp="1"/>
          </p:cNvSpPr>
          <p:nvPr>
            <p:ph type="ftr" sz="quarter" idx="11"/>
          </p:nvPr>
        </p:nvSpPr>
        <p:spPr/>
        <p:txBody>
          <a:bodyPr/>
          <a:lstStyle>
            <a:lvl1pPr>
              <a:defRPr/>
            </a:lvl1pPr>
          </a:lstStyle>
          <a:p>
            <a:pPr>
              <a:defRPr/>
            </a:pPr>
            <a:endParaRPr lang="tr-TR"/>
          </a:p>
        </p:txBody>
      </p:sp>
      <p:sp>
        <p:nvSpPr>
          <p:cNvPr id="4" name="Slide Number Placeholder 5"/>
          <p:cNvSpPr>
            <a:spLocks noGrp="1"/>
          </p:cNvSpPr>
          <p:nvPr>
            <p:ph type="sldNum" sz="quarter" idx="12"/>
          </p:nvPr>
        </p:nvSpPr>
        <p:spPr/>
        <p:txBody>
          <a:bodyPr/>
          <a:lstStyle>
            <a:lvl1pPr>
              <a:defRPr/>
            </a:lvl1pPr>
          </a:lstStyle>
          <a:p>
            <a:pPr>
              <a:defRPr/>
            </a:pPr>
            <a:fld id="{EF6829AA-0F79-4B69-9028-AC9F0182C8F5}" type="slidenum">
              <a:rPr lang="tr-TR"/>
              <a:pPr>
                <a:defRPr/>
              </a:pPr>
              <a:t>‹#›</a:t>
            </a:fld>
            <a:endParaRPr lang="tr-TR"/>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D4114AE-265B-43AA-8EAF-6F8546C594CB}" type="datetime1">
              <a:rPr lang="en-US"/>
              <a:pPr>
                <a:defRPr/>
              </a:pPr>
              <a:t>6/8/2015</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994D314B-E076-4090-8908-1250120CD157}" type="slidenum">
              <a:rPr lang="tr-TR"/>
              <a:pPr>
                <a:defRPr/>
              </a:pPr>
              <a:t>‹#›</a:t>
            </a:fld>
            <a:endParaRPr lang="tr-TR"/>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866FB07-392E-43D2-8C34-2B1D747AA226}" type="datetime1">
              <a:rPr lang="en-US"/>
              <a:pPr>
                <a:defRPr/>
              </a:pPr>
              <a:t>6/8/2015</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B71E68EF-442E-40B6-95E7-59D61356F410}" type="slidenum">
              <a:rPr lang="tr-TR"/>
              <a:pPr>
                <a:defRPr/>
              </a:pPr>
              <a:t>‹#›</a:t>
            </a:fld>
            <a:endParaRPr lang="tr-T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9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tr-TR"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3DCFF26-3C19-45D3-9617-53102256286A}" type="datetime1">
              <a:rPr lang="en-US"/>
              <a:pPr>
                <a:defRPr/>
              </a:pPr>
              <a:t>6/8/2015</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A4AED77-5091-484E-B31F-E3DF00872276}"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hf sldNum="0" hdr="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mailto:astojilovska@analyticamk.org" TargetMode="External"/><Relationship Id="rId2" Type="http://schemas.openxmlformats.org/officeDocument/2006/relationships/hyperlink" Target="mailto:preveduvacka@yahoo.com" TargetMode="External"/><Relationship Id="rId1" Type="http://schemas.openxmlformats.org/officeDocument/2006/relationships/slideLayout" Target="../slideLayouts/slideLayout2.xml"/><Relationship Id="rId4" Type="http://schemas.openxmlformats.org/officeDocument/2006/relationships/hyperlink" Target="http://analyticamk.org/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53136"/>
          </a:xfrm>
        </p:spPr>
        <p:txBody>
          <a:bodyPr/>
          <a:lstStyle/>
          <a:p>
            <a:pPr algn="ctr">
              <a:buNone/>
            </a:pPr>
            <a:r>
              <a:rPr lang="mk-MK" sz="3600" dirty="0" smtClean="0"/>
              <a:t>Македонија и енергетската транзиција – состојби, предизвици и решенија</a:t>
            </a:r>
          </a:p>
          <a:p>
            <a:pPr algn="ctr">
              <a:buNone/>
            </a:pPr>
            <a:endParaRPr lang="mk-MK" dirty="0" smtClean="0"/>
          </a:p>
          <a:p>
            <a:pPr algn="ctr">
              <a:buNone/>
            </a:pPr>
            <a:r>
              <a:rPr lang="mk-MK" sz="2800" dirty="0" smtClean="0">
                <a:latin typeface="+mj-lt"/>
                <a:cs typeface="Times New Roman" pitchFamily="18" charset="0"/>
              </a:rPr>
              <a:t>м-р Ана Стојиловска, истражувач за енергетски прашања</a:t>
            </a:r>
          </a:p>
          <a:p>
            <a:pPr algn="ctr">
              <a:buNone/>
            </a:pPr>
            <a:r>
              <a:rPr lang="mk-MK" sz="2800" dirty="0" smtClean="0">
                <a:latin typeface="+mj-lt"/>
                <a:cs typeface="Times New Roman" pitchFamily="18" charset="0"/>
              </a:rPr>
              <a:t>Аналитика тинк тенк</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mk-MK" dirty="0" smtClean="0">
              <a:latin typeface="Times New Roman" pitchFamily="18" charset="0"/>
              <a:cs typeface="Times New Roman" pitchFamily="18" charset="0"/>
            </a:endParaRPr>
          </a:p>
          <a:p>
            <a:pPr algn="ctr">
              <a:buNone/>
            </a:pPr>
            <a:r>
              <a:rPr lang="mk-MK" sz="2000" dirty="0" smtClean="0"/>
              <a:t>Семинар: Прашањата за енергетската транзиција и нејзините последици во Македонија</a:t>
            </a:r>
          </a:p>
          <a:p>
            <a:pPr algn="ctr">
              <a:buNone/>
            </a:pPr>
            <a:r>
              <a:rPr lang="mk-MK" sz="2000" dirty="0" smtClean="0"/>
              <a:t>Скопје, </a:t>
            </a:r>
            <a:r>
              <a:rPr lang="en-US" sz="2000" dirty="0" smtClean="0"/>
              <a:t>27</a:t>
            </a:r>
            <a:r>
              <a:rPr lang="mk-MK" sz="2000" dirty="0" smtClean="0"/>
              <a:t> мај 201</a:t>
            </a:r>
            <a:r>
              <a:rPr lang="en-US" sz="2000" dirty="0" smtClean="0"/>
              <a:t>5</a:t>
            </a:r>
            <a:endParaRPr lang="mk-MK" sz="2000" dirty="0" smtClean="0"/>
          </a:p>
          <a:p>
            <a:pPr>
              <a:buNone/>
            </a:pPr>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p:txBody>
          <a:bodyPr/>
          <a:lstStyle/>
          <a:p>
            <a:pPr>
              <a:defRPr/>
            </a:pPr>
            <a:endParaRPr lang="tr-T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Македонија и енергетската транзиција – состојби, предизвици и решенија</a:t>
            </a:r>
          </a:p>
        </p:txBody>
      </p:sp>
      <p:sp>
        <p:nvSpPr>
          <p:cNvPr id="3" name="Content Placeholder 2"/>
          <p:cNvSpPr>
            <a:spLocks noGrp="1"/>
          </p:cNvSpPr>
          <p:nvPr>
            <p:ph idx="1"/>
          </p:nvPr>
        </p:nvSpPr>
        <p:spPr/>
        <p:txBody>
          <a:bodyPr/>
          <a:lstStyle/>
          <a:p>
            <a:r>
              <a:rPr lang="mk-MK" sz="2800" dirty="0" smtClean="0"/>
              <a:t>Ви благодарам на вниманието!</a:t>
            </a:r>
          </a:p>
          <a:p>
            <a:endParaRPr lang="mk-MK" sz="2800" dirty="0" smtClean="0"/>
          </a:p>
          <a:p>
            <a:r>
              <a:rPr lang="mk-MK" sz="2800" dirty="0" smtClean="0"/>
              <a:t>м-р Ана Стојиловска, истражувач за енергетски прашања</a:t>
            </a:r>
          </a:p>
          <a:p>
            <a:r>
              <a:rPr lang="en-US" sz="2800" dirty="0" smtClean="0">
                <a:hlinkClick r:id="rId2"/>
              </a:rPr>
              <a:t>preveduvacka@yahoo.com</a:t>
            </a:r>
            <a:r>
              <a:rPr lang="en-US" sz="2800" dirty="0" smtClean="0"/>
              <a:t> </a:t>
            </a:r>
            <a:endParaRPr lang="mk-MK" sz="2800" dirty="0" smtClean="0"/>
          </a:p>
          <a:p>
            <a:pPr eaLnBrk="1" hangingPunct="1"/>
            <a:r>
              <a:rPr lang="it-IT" sz="2800" dirty="0" smtClean="0">
                <a:cs typeface="Times New Roman" pitchFamily="18" charset="0"/>
                <a:hlinkClick r:id="rId3"/>
              </a:rPr>
              <a:t>astojilovska@analyticamk.org</a:t>
            </a:r>
            <a:endParaRPr lang="en-US" sz="2800" dirty="0" smtClean="0">
              <a:cs typeface="Times New Roman" pitchFamily="18" charset="0"/>
            </a:endParaRPr>
          </a:p>
          <a:p>
            <a:r>
              <a:rPr lang="mk-MK" sz="2800" dirty="0" smtClean="0">
                <a:cs typeface="Times New Roman" pitchFamily="18" charset="0"/>
              </a:rPr>
              <a:t>Аналитика тинк тенк </a:t>
            </a:r>
          </a:p>
          <a:p>
            <a:r>
              <a:rPr lang="mk-MK" sz="2800" dirty="0" smtClean="0"/>
              <a:t>Тинк тенк организација – анализа на политики за донесувачи на одлуки</a:t>
            </a:r>
          </a:p>
          <a:p>
            <a:pPr eaLnBrk="1" hangingPunct="1"/>
            <a:r>
              <a:rPr lang="it-IT" sz="2800" dirty="0" smtClean="0">
                <a:cs typeface="Times New Roman" pitchFamily="18" charset="0"/>
                <a:hlinkClick r:id="rId4"/>
              </a:rPr>
              <a:t>http://analyticamk.org/en</a:t>
            </a:r>
            <a:r>
              <a:rPr lang="it-IT" sz="2800" dirty="0" smtClean="0">
                <a:cs typeface="Times New Roman" pitchFamily="18" charset="0"/>
              </a:rPr>
              <a:t> </a:t>
            </a:r>
            <a:endParaRPr lang="en-US" sz="2800" dirty="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p:txBody>
          <a:bodyPr/>
          <a:lstStyle/>
          <a:p>
            <a:pPr>
              <a:defRPr/>
            </a:pPr>
            <a:endParaRPr lang="tr-T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
            </a:r>
            <a:br>
              <a:rPr lang="mk-MK" sz="2400" dirty="0" smtClean="0"/>
            </a:br>
            <a:r>
              <a:rPr lang="mk-MK" sz="2400" dirty="0" smtClean="0"/>
              <a:t>Енергетска транзиција – дефиниција и состојбата во Германија</a:t>
            </a:r>
            <a:br>
              <a:rPr lang="mk-MK" sz="2400" dirty="0" smtClean="0"/>
            </a:br>
            <a:endParaRPr lang="en-US" sz="2400" dirty="0"/>
          </a:p>
        </p:txBody>
      </p:sp>
      <p:sp>
        <p:nvSpPr>
          <p:cNvPr id="3" name="Content Placeholder 2"/>
          <p:cNvSpPr>
            <a:spLocks noGrp="1"/>
          </p:cNvSpPr>
          <p:nvPr>
            <p:ph idx="1"/>
          </p:nvPr>
        </p:nvSpPr>
        <p:spPr/>
        <p:txBody>
          <a:bodyPr/>
          <a:lstStyle/>
          <a:p>
            <a:r>
              <a:rPr lang="mk-MK" sz="2200" b="1" dirty="0" smtClean="0"/>
              <a:t>Енергетска транзиција </a:t>
            </a:r>
            <a:r>
              <a:rPr lang="mk-MK" sz="2200" dirty="0" smtClean="0"/>
              <a:t>– премин од фосилни горива и нуклеарна енергија кон одржливо снабдување на енергија со обновливи извори </a:t>
            </a:r>
            <a:r>
              <a:rPr lang="de-DE" sz="2400" dirty="0" smtClean="0"/>
              <a:t>   </a:t>
            </a:r>
            <a:endParaRPr lang="mk-MK" sz="2200" dirty="0" smtClean="0"/>
          </a:p>
          <a:p>
            <a:r>
              <a:rPr lang="mk-MK" sz="2200" dirty="0" smtClean="0"/>
              <a:t> „</a:t>
            </a:r>
            <a:r>
              <a:rPr lang="de-AT" sz="2200" b="1" dirty="0" smtClean="0"/>
              <a:t>Energiewende</a:t>
            </a:r>
            <a:r>
              <a:rPr lang="mk-MK" sz="2200" dirty="0" smtClean="0"/>
              <a:t>“ - енергетска транзиција во Германија – квантитативни цели:</a:t>
            </a:r>
          </a:p>
          <a:p>
            <a:r>
              <a:rPr lang="mk-MK" sz="2200" dirty="0" smtClean="0"/>
              <a:t>-</a:t>
            </a:r>
            <a:r>
              <a:rPr lang="mk-MK" sz="2200" b="1" dirty="0" smtClean="0"/>
              <a:t>Намалување на емисии</a:t>
            </a:r>
            <a:r>
              <a:rPr lang="mk-MK" sz="2200" dirty="0" smtClean="0"/>
              <a:t>: 80-95% до 2050 споредено со 1990</a:t>
            </a:r>
            <a:r>
              <a:rPr lang="en-US" sz="2200" dirty="0" smtClean="0"/>
              <a:t> (= </a:t>
            </a:r>
            <a:r>
              <a:rPr lang="mk-MK" sz="2200" dirty="0" smtClean="0"/>
              <a:t>ЕУ цел исто така</a:t>
            </a:r>
            <a:r>
              <a:rPr lang="en-US" sz="2200" dirty="0" smtClean="0"/>
              <a:t>)</a:t>
            </a:r>
            <a:endParaRPr lang="mk-MK" sz="2200" dirty="0" smtClean="0"/>
          </a:p>
          <a:p>
            <a:r>
              <a:rPr lang="mk-MK" sz="2200" dirty="0" smtClean="0"/>
              <a:t>-</a:t>
            </a:r>
            <a:r>
              <a:rPr lang="mk-MK" sz="2200" b="1" dirty="0" smtClean="0"/>
              <a:t>Зголемување на обновливи извори</a:t>
            </a:r>
            <a:r>
              <a:rPr lang="mk-MK" sz="2200" dirty="0" smtClean="0"/>
              <a:t>: 60%  во финална енергетска потрошувачка до 2050 и 80% во потрошувачка на електрична енергија до 2050</a:t>
            </a:r>
          </a:p>
          <a:p>
            <a:r>
              <a:rPr lang="mk-MK" sz="2200" dirty="0" smtClean="0"/>
              <a:t>-</a:t>
            </a:r>
            <a:r>
              <a:rPr lang="mk-MK" sz="2200" b="1" dirty="0" smtClean="0"/>
              <a:t>Подобрување на енергетска ефикасност</a:t>
            </a:r>
            <a:r>
              <a:rPr lang="mk-MK" sz="2200" dirty="0" smtClean="0"/>
              <a:t>: 50% (намалување на потрошувачката на примарна енергија) до 2050 споредено со 2008</a:t>
            </a:r>
          </a:p>
          <a:p>
            <a:endParaRPr lang="de-AT" sz="2200" dirty="0" smtClean="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a:xfrm>
            <a:off x="1403648" y="6356350"/>
            <a:ext cx="7200800" cy="365125"/>
          </a:xfrm>
        </p:spPr>
        <p:txBody>
          <a:bodyPr/>
          <a:lstStyle/>
          <a:p>
            <a:pPr>
              <a:defRPr/>
            </a:pPr>
            <a:r>
              <a:rPr lang="mk-MK" dirty="0" smtClean="0">
                <a:solidFill>
                  <a:schemeClr val="tx1"/>
                </a:solidFill>
              </a:rPr>
              <a:t>Извор: </a:t>
            </a:r>
            <a:r>
              <a:rPr lang="en-US" dirty="0" smtClean="0">
                <a:solidFill>
                  <a:schemeClr val="tx1"/>
                </a:solidFill>
              </a:rPr>
              <a:t>http://www.umweltbundesamt.de/daten/energiebereitstellung-verbrauch/ziele-der-energiewende</a:t>
            </a:r>
            <a:endParaRPr lang="tr-TR" dirty="0" smtClean="0">
              <a:solidFill>
                <a:schemeClr val="tx1"/>
              </a:solidFill>
            </a:endParaRPr>
          </a:p>
          <a:p>
            <a:pPr>
              <a:defRPr/>
            </a:pPr>
            <a:endParaRPr lang="tr-TR" dirty="0"/>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Енергетска транзиција во Македонија – зацртани цели</a:t>
            </a:r>
            <a:endParaRPr lang="en-US" sz="2400" dirty="0"/>
          </a:p>
        </p:txBody>
      </p:sp>
      <p:sp>
        <p:nvSpPr>
          <p:cNvPr id="3" name="Content Placeholder 2"/>
          <p:cNvSpPr>
            <a:spLocks noGrp="1"/>
          </p:cNvSpPr>
          <p:nvPr>
            <p:ph idx="1"/>
          </p:nvPr>
        </p:nvSpPr>
        <p:spPr/>
        <p:txBody>
          <a:bodyPr/>
          <a:lstStyle/>
          <a:p>
            <a:r>
              <a:rPr lang="mk-MK" sz="1700" b="1" dirty="0" smtClean="0"/>
              <a:t>Намалување на емисии</a:t>
            </a:r>
            <a:r>
              <a:rPr lang="mk-MK" sz="1700" dirty="0" smtClean="0"/>
              <a:t>: нема цели! Туку има можности/сценарија за намалување на емисиите до 2020 со обновиви извори споредено со црно (јаглен) сценарио во 2020, сепак ќе има</a:t>
            </a:r>
            <a:r>
              <a:rPr lang="en-US" sz="1700" dirty="0" smtClean="0"/>
              <a:t> </a:t>
            </a:r>
            <a:r>
              <a:rPr lang="mk-MK" sz="1700" dirty="0" smtClean="0"/>
              <a:t>зголемување на емисиите во 2020 во споредба со 1990 (Извор: Стратегија за искористување на обновливи извори во РМ со 2020 (2010)</a:t>
            </a:r>
            <a:r>
              <a:rPr lang="en-US" sz="1700" dirty="0" smtClean="0"/>
              <a:t>; </a:t>
            </a:r>
            <a:r>
              <a:rPr lang="mk-MK" sz="1700" dirty="0" smtClean="0"/>
              <a:t>Стратегија за развој на енергетиката во РМ до 2030 (2010)) и има анализа на потенцијал за намалување  на емисии до 2030 во споредба со 2014 – можност на раст и намалување на емисиите, разгледувани и можни сценарија до 2050 (Извор: Трет национален план за климатски промени (2014))</a:t>
            </a:r>
          </a:p>
          <a:p>
            <a:r>
              <a:rPr lang="mk-MK" sz="1700" b="1" dirty="0" smtClean="0"/>
              <a:t>Обновливи извори</a:t>
            </a:r>
            <a:r>
              <a:rPr lang="mk-MK" sz="1700" dirty="0" smtClean="0"/>
              <a:t>: 21% во финална енергетска потрошувачка во 2020</a:t>
            </a:r>
            <a:r>
              <a:rPr lang="en-US" sz="1700" dirty="0" smtClean="0"/>
              <a:t> </a:t>
            </a:r>
            <a:r>
              <a:rPr lang="mk-MK" sz="1700" dirty="0" smtClean="0"/>
              <a:t>и меѓу 21.1%-27.6% (околу 25%) во финална енергетска потрошувачка во 2030</a:t>
            </a:r>
            <a:r>
              <a:rPr lang="en-US" sz="1700" dirty="0" smtClean="0"/>
              <a:t>; 25% </a:t>
            </a:r>
            <a:r>
              <a:rPr lang="ru-RU" sz="1700" dirty="0" smtClean="0"/>
              <a:t>во производството на електрична енергија </a:t>
            </a:r>
            <a:r>
              <a:rPr lang="mk-MK" sz="1700" dirty="0" smtClean="0"/>
              <a:t>во </a:t>
            </a:r>
            <a:r>
              <a:rPr lang="ru-RU" sz="1700" dirty="0" smtClean="0"/>
              <a:t>2020</a:t>
            </a:r>
            <a:r>
              <a:rPr lang="mk-MK" sz="1700" dirty="0" smtClean="0"/>
              <a:t> и</a:t>
            </a:r>
            <a:r>
              <a:rPr lang="en-US" sz="1700" dirty="0" smtClean="0"/>
              <a:t> 23-30.3% </a:t>
            </a:r>
            <a:r>
              <a:rPr lang="ru-RU" sz="1700" dirty="0" smtClean="0"/>
              <a:t>во производството на електрична енергија </a:t>
            </a:r>
            <a:r>
              <a:rPr lang="mk-MK" sz="1700" dirty="0" smtClean="0"/>
              <a:t>во </a:t>
            </a:r>
            <a:r>
              <a:rPr lang="en-US" sz="1700" dirty="0" smtClean="0"/>
              <a:t>2030</a:t>
            </a:r>
            <a:r>
              <a:rPr lang="en-US" sz="1700" dirty="0" smtClean="0">
                <a:solidFill>
                  <a:srgbClr val="FF0000"/>
                </a:solidFill>
              </a:rPr>
              <a:t> </a:t>
            </a:r>
            <a:r>
              <a:rPr lang="mk-MK" sz="1700" dirty="0" smtClean="0"/>
              <a:t>(Извор: Стратегија за искористување на обновливи извори во РМ со 2020 (2010))</a:t>
            </a:r>
          </a:p>
          <a:p>
            <a:r>
              <a:rPr lang="mk-MK" sz="1700" b="1" dirty="0" smtClean="0"/>
              <a:t>Енергетска ефикасност</a:t>
            </a:r>
            <a:r>
              <a:rPr lang="mk-MK" sz="1700" dirty="0" smtClean="0"/>
              <a:t>: 9%</a:t>
            </a:r>
            <a:r>
              <a:rPr lang="en-US" sz="1700" dirty="0" smtClean="0"/>
              <a:t> (</a:t>
            </a:r>
            <a:r>
              <a:rPr lang="mk-MK" sz="1700" dirty="0" smtClean="0"/>
              <a:t>енергетски заштеди од потрошувачка на финална енергија</a:t>
            </a:r>
            <a:r>
              <a:rPr lang="en-US" sz="1700" dirty="0" smtClean="0"/>
              <a:t>)</a:t>
            </a:r>
            <a:r>
              <a:rPr lang="mk-MK" sz="1700" dirty="0" smtClean="0"/>
              <a:t> до 2018 </a:t>
            </a:r>
            <a:r>
              <a:rPr lang="ru-RU" sz="1700" dirty="0" smtClean="0"/>
              <a:t>во однос на просечната енергетска потрошувачка во земјата остварена во периодот 2002-2006 (Извор: Стратегија за унапредување на енергетска ефикасност во РМ до 2020 (2010))</a:t>
            </a:r>
          </a:p>
          <a:p>
            <a:r>
              <a:rPr lang="ru-RU" sz="1700" b="1" dirty="0" smtClean="0"/>
              <a:t>Нема цели до 2050!</a:t>
            </a:r>
            <a:endParaRPr lang="en-US" sz="1700" b="1" dirty="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p:txBody>
          <a:bodyPr/>
          <a:lstStyle/>
          <a:p>
            <a:pPr>
              <a:defRPr/>
            </a:pPr>
            <a:endParaRPr lang="tr-T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Енергетска транзиција во Македонија – остварување на зацртаните цели</a:t>
            </a:r>
            <a:endParaRPr lang="en-US" sz="2400" dirty="0"/>
          </a:p>
        </p:txBody>
      </p:sp>
      <p:sp>
        <p:nvSpPr>
          <p:cNvPr id="3" name="Content Placeholder 2"/>
          <p:cNvSpPr>
            <a:spLocks noGrp="1"/>
          </p:cNvSpPr>
          <p:nvPr>
            <p:ph idx="1"/>
          </p:nvPr>
        </p:nvSpPr>
        <p:spPr/>
        <p:txBody>
          <a:bodyPr/>
          <a:lstStyle/>
          <a:p>
            <a:r>
              <a:rPr lang="mk-MK" sz="1800" b="1" dirty="0" smtClean="0"/>
              <a:t>Преглед на емисиите</a:t>
            </a:r>
            <a:r>
              <a:rPr lang="mk-MK" sz="1800" dirty="0" smtClean="0"/>
              <a:t>: 1990-2012 –</a:t>
            </a:r>
            <a:r>
              <a:rPr lang="mk-MK" sz="1800" dirty="0" smtClean="0">
                <a:solidFill>
                  <a:srgbClr val="FF0000"/>
                </a:solidFill>
              </a:rPr>
              <a:t> </a:t>
            </a:r>
            <a:r>
              <a:rPr lang="mk-MK" sz="1800" dirty="0" smtClean="0"/>
              <a:t>зголемување од околу 0.4% (Национален извештај за Македонија (2014). Емисиите се зголемуваат!</a:t>
            </a:r>
          </a:p>
          <a:p>
            <a:r>
              <a:rPr lang="mk-MK" sz="1800" b="1" dirty="0" smtClean="0"/>
              <a:t>Обновливи извори</a:t>
            </a:r>
            <a:r>
              <a:rPr lang="mk-MK" sz="1800" dirty="0" smtClean="0"/>
              <a:t>: удел на обновливи извори до крајот на 2013 во финална енергетска потрошувачка треба да биде 17.6% (</a:t>
            </a:r>
            <a:r>
              <a:rPr lang="ru-RU" sz="1800" dirty="0" smtClean="0"/>
              <a:t>Одлука за целите и годишната динамика на порастот на учеството на енергијата од обновливи извори на енергија во финалната потрошувачка на енергија</a:t>
            </a:r>
            <a:r>
              <a:rPr lang="mk-MK" sz="1800" dirty="0" smtClean="0"/>
              <a:t>), но според Државниот завод за статистика </a:t>
            </a:r>
            <a:r>
              <a:rPr lang="ru-RU" sz="1800" dirty="0" smtClean="0"/>
              <a:t>уделот на обновливи извори во бруто финалната енергетска потрошувачка во 2013 (претходни податоци) беше 15.3% (пресметано со вистински вредности) и 15.6% (пресметано со нормализирани вредности). Целта не е постигната за 2013!</a:t>
            </a:r>
          </a:p>
          <a:p>
            <a:r>
              <a:rPr lang="mk-MK" sz="1800" b="1" dirty="0" smtClean="0"/>
              <a:t>Енергетска ефикасност</a:t>
            </a:r>
            <a:r>
              <a:rPr lang="mk-MK" sz="1800" dirty="0" smtClean="0"/>
              <a:t>: По анализа на постигнатите заштеди на енергија, се констатира дека не се постигнати планираните цели за 2012</a:t>
            </a:r>
            <a:r>
              <a:rPr lang="en-US" sz="1800" dirty="0" smtClean="0"/>
              <a:t>!</a:t>
            </a:r>
            <a:r>
              <a:rPr lang="mk-MK" sz="1800" dirty="0" smtClean="0"/>
              <a:t> (нацрт Втор акционен план за енергетска ефикасност), а тие се 4.04% заштеда на енергија до крај на 2012 од просечна годишна потрошувачка на финална енергија за периодот 2002-2006 (</a:t>
            </a:r>
            <a:r>
              <a:rPr lang="ru-RU" sz="1800" dirty="0" smtClean="0"/>
              <a:t>Уредба за индикативни цели за заштеда на енергија</a:t>
            </a:r>
            <a:r>
              <a:rPr lang="mk-MK" sz="1800" dirty="0" smtClean="0"/>
              <a:t>)</a:t>
            </a:r>
          </a:p>
          <a:p>
            <a:endParaRPr lang="en-US" sz="2800" dirty="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p:txBody>
          <a:bodyPr/>
          <a:lstStyle/>
          <a:p>
            <a:pPr>
              <a:defRPr/>
            </a:pPr>
            <a:endParaRPr lang="tr-TR" dirty="0"/>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Преглед на снабдување со енергија во 2013</a:t>
            </a:r>
            <a:endParaRPr lang="en-US" sz="2400" dirty="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p:txBody>
          <a:bodyPr/>
          <a:lstStyle/>
          <a:p>
            <a:pPr>
              <a:defRPr/>
            </a:pPr>
            <a:r>
              <a:rPr lang="mk-MK" dirty="0" smtClean="0">
                <a:solidFill>
                  <a:schemeClr val="tx1"/>
                </a:solidFill>
              </a:rPr>
              <a:t>Извор: Државен завод за статистика </a:t>
            </a:r>
            <a:r>
              <a:rPr lang="mk-MK" dirty="0" smtClean="0"/>
              <a:t>: </a:t>
            </a:r>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51520" y="1556792"/>
            <a:ext cx="5616624" cy="3910962"/>
          </a:xfrm>
          <a:prstGeom prst="rect">
            <a:avLst/>
          </a:prstGeom>
          <a:noFill/>
          <a:ln w="9525">
            <a:noFill/>
            <a:miter lim="800000"/>
            <a:headEnd/>
            <a:tailEnd/>
          </a:ln>
        </p:spPr>
      </p:pic>
      <p:sp>
        <p:nvSpPr>
          <p:cNvPr id="11" name="Footer Placeholder 4"/>
          <p:cNvSpPr txBox="1">
            <a:spLocks/>
          </p:cNvSpPr>
          <p:nvPr/>
        </p:nvSpPr>
        <p:spPr>
          <a:xfrm>
            <a:off x="6084168" y="2204864"/>
            <a:ext cx="2520280" cy="1800200"/>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mk-MK" sz="1400" dirty="0" smtClean="0">
                <a:latin typeface="+mn-lt"/>
              </a:rPr>
              <a:t>Во енергетскиот микс во Македонија доминираат цврсти горива и нафтени продукти  и покажуваат „карбонизирано“ снабдување со енергија</a:t>
            </a:r>
            <a:endParaRPr kumimoji="0" lang="tr-TR" sz="1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Преглед на енергетска потрошувачка во индустрија и домаќинства во 2013</a:t>
            </a:r>
            <a:endParaRPr lang="en-US" sz="2400" dirty="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p:txBody>
          <a:bodyPr/>
          <a:lstStyle/>
          <a:p>
            <a:pPr>
              <a:defRPr/>
            </a:pPr>
            <a:r>
              <a:rPr lang="mk-MK" dirty="0" smtClean="0">
                <a:solidFill>
                  <a:schemeClr val="tx1"/>
                </a:solidFill>
              </a:rPr>
              <a:t>Извор: Државен завод за статистика</a:t>
            </a:r>
            <a:endParaRPr lang="tr-TR" dirty="0" smtClean="0"/>
          </a:p>
          <a:p>
            <a:pPr>
              <a:defRPr/>
            </a:pPr>
            <a:endParaRPr lang="tr-TR" dirty="0"/>
          </a:p>
        </p:txBody>
      </p:sp>
      <p:pic>
        <p:nvPicPr>
          <p:cNvPr id="2055" name="Picture 7"/>
          <p:cNvPicPr>
            <a:picLocks noGrp="1" noChangeAspect="1" noChangeArrowheads="1"/>
          </p:cNvPicPr>
          <p:nvPr>
            <p:ph idx="1"/>
          </p:nvPr>
        </p:nvPicPr>
        <p:blipFill>
          <a:blip r:embed="rId2" cstate="print"/>
          <a:srcRect/>
          <a:stretch>
            <a:fillRect/>
          </a:stretch>
        </p:blipFill>
        <p:spPr bwMode="auto">
          <a:xfrm>
            <a:off x="0" y="1268760"/>
            <a:ext cx="4580043" cy="3600400"/>
          </a:xfrm>
          <a:prstGeom prst="rect">
            <a:avLst/>
          </a:prstGeom>
          <a:noFill/>
          <a:ln w="9525">
            <a:noFill/>
            <a:miter lim="800000"/>
            <a:headEnd/>
            <a:tailEnd/>
          </a:ln>
        </p:spPr>
      </p:pic>
      <p:pic>
        <p:nvPicPr>
          <p:cNvPr id="2056" name="Picture 8"/>
          <p:cNvPicPr>
            <a:picLocks noChangeAspect="1" noChangeArrowheads="1"/>
          </p:cNvPicPr>
          <p:nvPr/>
        </p:nvPicPr>
        <p:blipFill>
          <a:blip r:embed="rId3" cstate="print"/>
          <a:srcRect/>
          <a:stretch>
            <a:fillRect/>
          </a:stretch>
        </p:blipFill>
        <p:spPr bwMode="auto">
          <a:xfrm>
            <a:off x="4630663" y="3068960"/>
            <a:ext cx="4513337" cy="3143940"/>
          </a:xfrm>
          <a:prstGeom prst="rect">
            <a:avLst/>
          </a:prstGeom>
          <a:noFill/>
          <a:ln w="9525">
            <a:noFill/>
            <a:miter lim="800000"/>
            <a:headEnd/>
            <a:tailEnd/>
          </a:ln>
        </p:spPr>
      </p:pic>
      <p:sp>
        <p:nvSpPr>
          <p:cNvPr id="15" name="Footer Placeholder 4"/>
          <p:cNvSpPr txBox="1">
            <a:spLocks/>
          </p:cNvSpPr>
          <p:nvPr/>
        </p:nvSpPr>
        <p:spPr>
          <a:xfrm>
            <a:off x="179512" y="4797152"/>
            <a:ext cx="4104456" cy="1800200"/>
          </a:xfrm>
          <a:prstGeom prst="rect">
            <a:avLst/>
          </a:prstGeom>
        </p:spPr>
        <p:txBody>
          <a:bodyPr vert="horz" lIns="91440" tIns="45720" rIns="91440" bIns="4572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mk-MK" sz="1400" dirty="0" smtClean="0">
                <a:latin typeface="Calibri"/>
              </a:rPr>
              <a:t>Во индустријата најдоминантни енергенси се нафтените продукти, електричната енергија и цврстите горива, а во домаќинствата електричната енергија и биомасата.  Проблеми: голема застапеност на електрична енергија, доминираат фосилни горива, биомасата вклучува огревно дрво. </a:t>
            </a:r>
            <a:endParaRPr kumimoji="0" lang="tr-TR" sz="1400" b="0" i="0" u="none" strike="noStrike" kern="1200" cap="none" spc="0" normalizeH="0" baseline="0" noProof="0" dirty="0">
              <a:ln>
                <a:noFill/>
              </a:ln>
              <a:solidFill>
                <a:sysClr val="windowText" lastClr="000000">
                  <a:tint val="75000"/>
                </a:sysClr>
              </a:solidFill>
              <a:effectLst/>
              <a:uLnTx/>
              <a:uFillTx/>
              <a:latin typeface="Calibri"/>
            </a:endParaRPr>
          </a:p>
        </p:txBody>
      </p:sp>
      <p:sp>
        <p:nvSpPr>
          <p:cNvPr id="8" name="Footer Placeholder 4"/>
          <p:cNvSpPr txBox="1">
            <a:spLocks/>
          </p:cNvSpPr>
          <p:nvPr/>
        </p:nvSpPr>
        <p:spPr>
          <a:xfrm>
            <a:off x="4860032" y="1412776"/>
            <a:ext cx="3456384" cy="1800200"/>
          </a:xfrm>
          <a:prstGeom prst="rect">
            <a:avLst/>
          </a:prstGeom>
        </p:spPr>
        <p:txBody>
          <a:bodyPr vert="horz" lIns="91440" tIns="45720" rIns="91440" bIns="4572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0"/>
              </a:spcBef>
              <a:spcAft>
                <a:spcPts val="0"/>
              </a:spcAft>
              <a:defRPr/>
            </a:pPr>
            <a:r>
              <a:rPr lang="mk-MK" sz="1400" dirty="0" smtClean="0">
                <a:latin typeface="Calibri"/>
              </a:rPr>
              <a:t>Најголеми финални потрошувачи на енергија во </a:t>
            </a:r>
            <a:r>
              <a:rPr lang="mk-MK" sz="1400" dirty="0" smtClean="0"/>
              <a:t>2013 се: индустријата (3</a:t>
            </a:r>
            <a:r>
              <a:rPr lang="en-US" sz="1400" dirty="0" smtClean="0"/>
              <a:t>1</a:t>
            </a:r>
            <a:r>
              <a:rPr lang="mk-MK" sz="1400" dirty="0" smtClean="0"/>
              <a:t>%), по што следат сообраќајот (2</a:t>
            </a:r>
            <a:r>
              <a:rPr lang="en-US" sz="1400" dirty="0" smtClean="0"/>
              <a:t>7.5</a:t>
            </a:r>
            <a:r>
              <a:rPr lang="mk-MK" sz="1400" dirty="0" smtClean="0"/>
              <a:t>%) и домаќинствата (2</a:t>
            </a:r>
            <a:r>
              <a:rPr lang="en-US" sz="1400" dirty="0" smtClean="0"/>
              <a:t>5</a:t>
            </a:r>
            <a:r>
              <a:rPr lang="mk-MK" sz="1400" dirty="0" smtClean="0"/>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400" b="0" i="0" u="none" strike="noStrike" kern="1200" cap="none" spc="0" normalizeH="0" baseline="0" noProof="0" dirty="0">
              <a:ln>
                <a:noFill/>
              </a:ln>
              <a:solidFill>
                <a:sysClr val="windowText" lastClr="000000">
                  <a:tint val="75000"/>
                </a:sysClr>
              </a:solidFill>
              <a:effectLst/>
              <a:uLnTx/>
              <a:uFillTx/>
              <a:latin typeface="Calibri"/>
            </a:endParaRP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Поважни проекти во областа обновливи извори и енергетска ефикасност</a:t>
            </a:r>
            <a:endParaRPr lang="en-US" sz="2400" dirty="0"/>
          </a:p>
        </p:txBody>
      </p:sp>
      <p:sp>
        <p:nvSpPr>
          <p:cNvPr id="3" name="Content Placeholder 2"/>
          <p:cNvSpPr>
            <a:spLocks noGrp="1"/>
          </p:cNvSpPr>
          <p:nvPr>
            <p:ph idx="1"/>
          </p:nvPr>
        </p:nvSpPr>
        <p:spPr>
          <a:xfrm>
            <a:off x="457200" y="1600200"/>
            <a:ext cx="8229600" cy="5257800"/>
          </a:xfrm>
        </p:spPr>
        <p:txBody>
          <a:bodyPr/>
          <a:lstStyle/>
          <a:p>
            <a:r>
              <a:rPr lang="mk-MK" sz="1300" b="1" dirty="0" smtClean="0"/>
              <a:t>Повластени тарифи за електрична енергија </a:t>
            </a:r>
            <a:r>
              <a:rPr lang="en-US" sz="1300" b="1" dirty="0" smtClean="0"/>
              <a:t>(</a:t>
            </a:r>
            <a:r>
              <a:rPr lang="mk-MK" sz="1300" b="1" dirty="0" smtClean="0"/>
              <a:t>од обновливи извори</a:t>
            </a:r>
            <a:r>
              <a:rPr lang="en-US" sz="1300" b="1" dirty="0" smtClean="0"/>
              <a:t>) -</a:t>
            </a:r>
            <a:r>
              <a:rPr lang="mk-MK" sz="1300" b="1" dirty="0" smtClean="0"/>
              <a:t> </a:t>
            </a:r>
            <a:r>
              <a:rPr lang="mk-MK" sz="1300" dirty="0" smtClean="0"/>
              <a:t>за мали хидроцентрали, ветерна енергија, фотоволтаични системи, биомаса и биогас добиен од биомаса – за некои од 2007. Резултат заклучно со крај на 2014: 127 повластени производители (биомаса = 0</a:t>
            </a:r>
            <a:r>
              <a:rPr lang="en-US" sz="1300" dirty="0" smtClean="0"/>
              <a:t>; </a:t>
            </a:r>
            <a:r>
              <a:rPr lang="mk-MK" sz="1300" dirty="0" smtClean="0"/>
              <a:t>биогас = 0</a:t>
            </a:r>
            <a:r>
              <a:rPr lang="en-US" sz="1300" dirty="0" smtClean="0"/>
              <a:t>; </a:t>
            </a:r>
            <a:r>
              <a:rPr lang="mk-MK" sz="1300" dirty="0" smtClean="0"/>
              <a:t>ветерна = 1</a:t>
            </a:r>
            <a:r>
              <a:rPr lang="en-US" sz="1300" dirty="0" smtClean="0"/>
              <a:t>; </a:t>
            </a:r>
            <a:r>
              <a:rPr lang="mk-MK" sz="1300" dirty="0" smtClean="0"/>
              <a:t>91 фотоволтаични</a:t>
            </a:r>
            <a:r>
              <a:rPr lang="en-US" sz="1300" dirty="0" smtClean="0"/>
              <a:t>; </a:t>
            </a:r>
            <a:r>
              <a:rPr lang="mk-MK" sz="1300" dirty="0" smtClean="0"/>
              <a:t>мали хидро = 35) и 54 со решение за стекнување на привремен статус на повластен производител (биомаса = 0</a:t>
            </a:r>
            <a:r>
              <a:rPr lang="en-US" sz="1300" dirty="0" smtClean="0"/>
              <a:t>; </a:t>
            </a:r>
            <a:r>
              <a:rPr lang="mk-MK" sz="1300" dirty="0" smtClean="0"/>
              <a:t>биогас = 4</a:t>
            </a:r>
            <a:r>
              <a:rPr lang="en-US" sz="1300" dirty="0" smtClean="0"/>
              <a:t>; </a:t>
            </a:r>
            <a:r>
              <a:rPr lang="mk-MK" sz="1300" dirty="0" smtClean="0"/>
              <a:t>ветерна = 0</a:t>
            </a:r>
            <a:r>
              <a:rPr lang="en-US" sz="1300" dirty="0" smtClean="0"/>
              <a:t>; </a:t>
            </a:r>
            <a:r>
              <a:rPr lang="mk-MK" sz="1300" dirty="0" smtClean="0"/>
              <a:t>13 фотоволтаични</a:t>
            </a:r>
            <a:r>
              <a:rPr lang="en-US" sz="1300" dirty="0" smtClean="0"/>
              <a:t>; </a:t>
            </a:r>
            <a:r>
              <a:rPr lang="mk-MK" sz="1300" dirty="0" smtClean="0"/>
              <a:t>мали хидро =37) (Извор: Годишен извештај на Регулаторна комисија за енергетика за 2014) Голем интерес за повластени тарифи за фотоволтаични и мали хидроцентрали!</a:t>
            </a:r>
          </a:p>
          <a:p>
            <a:r>
              <a:rPr lang="mk-MK" sz="1300" b="1" dirty="0" smtClean="0"/>
              <a:t>Ветерен парк во Богданци </a:t>
            </a:r>
            <a:r>
              <a:rPr lang="mk-MK" sz="1300" dirty="0" smtClean="0"/>
              <a:t>– инсталиран капацитет во прва фаза 36,8 М</a:t>
            </a:r>
            <a:r>
              <a:rPr lang="en-US" sz="1300" dirty="0" smtClean="0"/>
              <a:t>W</a:t>
            </a:r>
            <a:r>
              <a:rPr lang="mk-MK" sz="1300" dirty="0" smtClean="0"/>
              <a:t>, планирано </a:t>
            </a:r>
            <a:r>
              <a:rPr lang="ru-RU" sz="1300" dirty="0" smtClean="0"/>
              <a:t>годишното производство 100 </a:t>
            </a:r>
            <a:r>
              <a:rPr lang="en-US" sz="1300" dirty="0" err="1" smtClean="0"/>
              <a:t>GWh</a:t>
            </a:r>
            <a:r>
              <a:rPr lang="ru-RU" sz="1300" dirty="0" smtClean="0"/>
              <a:t>, што е 2 </a:t>
            </a:r>
            <a:r>
              <a:rPr lang="en-US" sz="1300" dirty="0" smtClean="0"/>
              <a:t>% </a:t>
            </a:r>
            <a:r>
              <a:rPr lang="ru-RU" sz="1300" dirty="0" smtClean="0"/>
              <a:t>од годишното производство на </a:t>
            </a:r>
            <a:r>
              <a:rPr lang="mk-MK" sz="1300" dirty="0" smtClean="0"/>
              <a:t>електрична енергија.</a:t>
            </a:r>
            <a:r>
              <a:rPr lang="ru-RU" sz="1300" dirty="0" smtClean="0"/>
              <a:t> </a:t>
            </a:r>
            <a:endParaRPr lang="mk-MK" sz="1300" dirty="0" smtClean="0"/>
          </a:p>
          <a:p>
            <a:r>
              <a:rPr lang="mk-MK" sz="1300" b="1" dirty="0" smtClean="0"/>
              <a:t>Програми за енергетска ефикасност на општините </a:t>
            </a:r>
            <a:r>
              <a:rPr lang="mk-MK" sz="1300" dirty="0" smtClean="0"/>
              <a:t>– обврска со Законот за енергетика од 2011. Резултат заклучно со март 2015 (според истражување на Аналитика од добиени одговори на 72 општини и градот Скопје од вкупно 81): 1/4 од општините се уште немаат усвоено програма. Анализа на дел од програмите (11) покажува дека доминираат проекти како подобрување на енергетска ефикасност во јавно осветлување и во секторот згради – претежно јавните згради, мал број на проекти за обновливи извори или за природен гас за греење. Има потреба од мерки за резиденцијален сектор и мерки за реформа на локалниот пазар на топлина во програмите. Генерално бавно се одвива имплементацијата на програмите. </a:t>
            </a:r>
            <a:endParaRPr lang="en-US" sz="1300" dirty="0" smtClean="0"/>
          </a:p>
          <a:p>
            <a:r>
              <a:rPr lang="mk-MK" sz="1300" b="1" dirty="0" smtClean="0"/>
              <a:t>Локални проекти за гасификација  во Струмица и Куманово</a:t>
            </a:r>
            <a:r>
              <a:rPr lang="mk-MK" sz="1300" dirty="0" smtClean="0"/>
              <a:t>. Резултат: спровед</a:t>
            </a:r>
            <a:r>
              <a:rPr lang="de-DE" sz="1300" dirty="0" smtClean="0"/>
              <a:t>e</a:t>
            </a:r>
            <a:r>
              <a:rPr lang="mk-MK" sz="1300" dirty="0" smtClean="0"/>
              <a:t>ни за краток рок (околу 3 години), заштеда на финансии и енергија, намалени емисии, подобрени услови за греење и намалување на фосилни горива и огревно дрво.</a:t>
            </a:r>
            <a:endParaRPr lang="en-US" sz="1300" dirty="0" smtClean="0">
              <a:solidFill>
                <a:srgbClr val="FF0000"/>
              </a:solidFill>
            </a:endParaRPr>
          </a:p>
          <a:p>
            <a:r>
              <a:rPr lang="mk-MK" sz="1300" b="1" dirty="0" smtClean="0"/>
              <a:t>Когенеративни електрани КОГЕЛ и ТЕ-ТО – </a:t>
            </a:r>
            <a:r>
              <a:rPr lang="mk-MK" sz="1300" dirty="0" smtClean="0"/>
              <a:t>истовремено производство</a:t>
            </a:r>
            <a:r>
              <a:rPr lang="mk-MK" sz="1300" dirty="0" smtClean="0">
                <a:solidFill>
                  <a:srgbClr val="FF0000"/>
                </a:solidFill>
              </a:rPr>
              <a:t> </a:t>
            </a:r>
            <a:r>
              <a:rPr lang="mk-MK" sz="1300" dirty="0" smtClean="0"/>
              <a:t>на електрична и топлинска енергија од исто гориво</a:t>
            </a:r>
            <a:r>
              <a:rPr lang="en-US" sz="1300" dirty="0" smtClean="0"/>
              <a:t>,</a:t>
            </a:r>
            <a:r>
              <a:rPr lang="mk-MK" sz="1300" dirty="0" smtClean="0"/>
              <a:t> ТЕ-ТО -</a:t>
            </a:r>
            <a:r>
              <a:rPr lang="en-US" sz="1300" dirty="0" smtClean="0"/>
              <a:t> </a:t>
            </a:r>
            <a:r>
              <a:rPr lang="mk-MK" sz="1300" dirty="0" smtClean="0"/>
              <a:t>придонес кон </a:t>
            </a:r>
            <a:r>
              <a:rPr lang="mk-MK" sz="1300" dirty="0" smtClean="0"/>
              <a:t>поевтина </a:t>
            </a:r>
            <a:r>
              <a:rPr lang="mk-MK" sz="1300" dirty="0" smtClean="0"/>
              <a:t>топлинска енергија</a:t>
            </a:r>
            <a:endParaRPr lang="mk-MK" sz="1300" b="1" dirty="0" smtClean="0"/>
          </a:p>
          <a:p>
            <a:r>
              <a:rPr lang="mk-MK" sz="1300" b="1" dirty="0" smtClean="0"/>
              <a:t>Секундарна легислатива за енергетски карактеристики на згради и енергетска контрола </a:t>
            </a:r>
            <a:r>
              <a:rPr lang="mk-MK" sz="1300" dirty="0" smtClean="0"/>
              <a:t>(секторот згради е сектор кој најмногу троши енергија</a:t>
            </a:r>
            <a:r>
              <a:rPr lang="en-US" sz="1300" dirty="0" smtClean="0"/>
              <a:t>; </a:t>
            </a:r>
            <a:r>
              <a:rPr lang="mk-MK" sz="1300" dirty="0" smtClean="0"/>
              <a:t>секторот згради опфаќа домаќинства, јавни и комерцијални згради)– цел подобрување на енергетската ефикасност на зградите</a:t>
            </a: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Предизвици на енергетскиот сектор во Македонија</a:t>
            </a:r>
            <a:endParaRPr lang="en-US" sz="2400" dirty="0"/>
          </a:p>
        </p:txBody>
      </p:sp>
      <p:sp>
        <p:nvSpPr>
          <p:cNvPr id="3" name="Content Placeholder 2"/>
          <p:cNvSpPr>
            <a:spLocks noGrp="1"/>
          </p:cNvSpPr>
          <p:nvPr>
            <p:ph idx="1"/>
          </p:nvPr>
        </p:nvSpPr>
        <p:spPr>
          <a:xfrm>
            <a:off x="457200" y="1600200"/>
            <a:ext cx="8229600" cy="4853136"/>
          </a:xfrm>
        </p:spPr>
        <p:txBody>
          <a:bodyPr/>
          <a:lstStyle/>
          <a:p>
            <a:r>
              <a:rPr lang="mk-MK" sz="1550" b="1" dirty="0" smtClean="0"/>
              <a:t>Голема употреба на фосилни горива, ниски цели за обновливи извори и енергетска ефикасност </a:t>
            </a:r>
            <a:r>
              <a:rPr lang="mk-MK" sz="1550" dirty="0" smtClean="0"/>
              <a:t>(покрај потенцијалот на обновливите извори),</a:t>
            </a:r>
            <a:r>
              <a:rPr lang="mk-MK" sz="1550" b="1" dirty="0" smtClean="0"/>
              <a:t> неспроведување на зацртаните цели </a:t>
            </a:r>
            <a:r>
              <a:rPr lang="mk-MK" sz="1550" dirty="0" smtClean="0"/>
              <a:t>(поради отсуство на средства и капацитети, мала </a:t>
            </a:r>
            <a:r>
              <a:rPr lang="mk-MK" sz="1550" dirty="0" smtClean="0"/>
              <a:t>политичка </a:t>
            </a:r>
            <a:r>
              <a:rPr lang="mk-MK" sz="1550" dirty="0" smtClean="0"/>
              <a:t>важност)</a:t>
            </a:r>
          </a:p>
          <a:p>
            <a:r>
              <a:rPr lang="mk-MK" sz="1550" b="1" dirty="0" smtClean="0"/>
              <a:t>Нерешено прашање со пазарот на топлина </a:t>
            </a:r>
            <a:r>
              <a:rPr lang="mk-MK" sz="1550" dirty="0" smtClean="0"/>
              <a:t>(неефикасно користење на биомаса и електрична енергија се главни извори за греење во резиденцијален сектор, а електрична енергија и мазут во сектор услуги (јавни и комерцијални згради) – големо трошење на енергија) </a:t>
            </a:r>
            <a:endParaRPr lang="en-US" sz="1550" dirty="0" smtClean="0"/>
          </a:p>
          <a:p>
            <a:r>
              <a:rPr lang="mk-MK" sz="1550" b="1" dirty="0" smtClean="0"/>
              <a:t>Енергетска сиромаштија </a:t>
            </a:r>
            <a:r>
              <a:rPr lang="mk-MK" sz="1550" dirty="0" smtClean="0"/>
              <a:t>(= има </a:t>
            </a:r>
            <a:r>
              <a:rPr lang="ru-RU" sz="1550" dirty="0" smtClean="0"/>
              <a:t>помалку топлина во домот од субјективниот минимум за поединецот да може да ги извршува своите секојдневни обврски</a:t>
            </a:r>
            <a:r>
              <a:rPr lang="mk-MK" sz="1550" dirty="0" smtClean="0"/>
              <a:t>, поврзано со нерешеното прашање за греење, особено погодени пензионери и семејства со повеќе членови, проценка дека 61% од домаќинствата се засегнати) </a:t>
            </a:r>
            <a:endParaRPr lang="mk-MK" sz="1550" dirty="0" smtClean="0">
              <a:solidFill>
                <a:srgbClr val="FF0000"/>
              </a:solidFill>
            </a:endParaRPr>
          </a:p>
          <a:p>
            <a:r>
              <a:rPr lang="mk-MK" sz="1550" b="1" dirty="0" smtClean="0"/>
              <a:t>Одложување на либерализација на пазар на електрична енергија </a:t>
            </a:r>
            <a:r>
              <a:rPr lang="mk-MK" sz="1550" dirty="0" smtClean="0"/>
              <a:t>(неповолен политички и економски потег за државата) </a:t>
            </a:r>
          </a:p>
          <a:p>
            <a:r>
              <a:rPr lang="mk-MK" sz="1550" b="1" dirty="0" smtClean="0"/>
              <a:t>Отсуство на цели за намалување на емисиите и отсуство на долгорочни енергетски и климатски цели</a:t>
            </a:r>
            <a:r>
              <a:rPr lang="mk-MK" sz="1550" b="1" dirty="0" smtClean="0">
                <a:solidFill>
                  <a:srgbClr val="FF0000"/>
                </a:solidFill>
              </a:rPr>
              <a:t> </a:t>
            </a:r>
            <a:r>
              <a:rPr lang="mk-MK" sz="1550" dirty="0" smtClean="0"/>
              <a:t>(можно е големо намалување на емисиите до 2050 со зголемување на обновливите извори и подобрување на енергетската ефикасност во Западен Балкан споредено со 1990 или 2010, се очекува да се види дали ЕУ целите од 80% намалување на емисии до 2050 од 1990 се остварливи за Западен Балкан  - прелиминарни резултати на СЕЕ СЕП проектот за нискокарбонско енергетско сценарио до 2050 за Западен Балкан во кој Аналитика е вклучена)</a:t>
            </a:r>
            <a:endParaRPr lang="en-US" sz="1550" dirty="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a:p>
        </p:txBody>
      </p:sp>
      <p:sp>
        <p:nvSpPr>
          <p:cNvPr id="5" name="Footer Placeholder 4"/>
          <p:cNvSpPr>
            <a:spLocks noGrp="1"/>
          </p:cNvSpPr>
          <p:nvPr>
            <p:ph type="ftr" sz="quarter" idx="11"/>
          </p:nvPr>
        </p:nvSpPr>
        <p:spPr/>
        <p:txBody>
          <a:bodyPr/>
          <a:lstStyle/>
          <a:p>
            <a:pPr>
              <a:defRPr/>
            </a:pPr>
            <a:endParaRPr lang="tr-TR"/>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sz="2400" dirty="0" smtClean="0"/>
              <a:t>Предлог решенија</a:t>
            </a:r>
            <a:endParaRPr lang="en-US" sz="2400" dirty="0"/>
          </a:p>
        </p:txBody>
      </p:sp>
      <p:sp>
        <p:nvSpPr>
          <p:cNvPr id="3" name="Content Placeholder 2"/>
          <p:cNvSpPr>
            <a:spLocks noGrp="1"/>
          </p:cNvSpPr>
          <p:nvPr>
            <p:ph idx="1"/>
          </p:nvPr>
        </p:nvSpPr>
        <p:spPr/>
        <p:txBody>
          <a:bodyPr/>
          <a:lstStyle/>
          <a:p>
            <a:r>
              <a:rPr lang="mk-MK" sz="1500" b="1" dirty="0" smtClean="0"/>
              <a:t>Поддршка на когенеративни електрани </a:t>
            </a:r>
            <a:r>
              <a:rPr lang="mk-MK" sz="1500" dirty="0" smtClean="0"/>
              <a:t>– имаат висока енергетска ефикасност, а може да вклучуваат и обновливи извори</a:t>
            </a:r>
          </a:p>
          <a:p>
            <a:r>
              <a:rPr lang="mk-MK" sz="1500" b="1" dirty="0" smtClean="0"/>
              <a:t>Решавање на пазарот на топлина </a:t>
            </a:r>
            <a:r>
              <a:rPr lang="mk-MK" sz="1500" dirty="0" smtClean="0"/>
              <a:t>– замена на греење на огревно дрво со греење на пелети во високо ефикасни печки и замена на греење на електрична енергија со топлински пумпи, локални проекти за гасификација, проширување на централно греење, воведување на калориметри во централно греење, поддршка за подобрување на енергетската ефикасност на зградите - сите овие мерки да се спроведат преку програмите за енергетска ефикасност</a:t>
            </a:r>
            <a:r>
              <a:rPr lang="en-US" sz="1500" dirty="0" smtClean="0"/>
              <a:t> </a:t>
            </a:r>
            <a:r>
              <a:rPr lang="mk-MK" sz="1500" dirty="0" smtClean="0"/>
              <a:t>на општините за целиот сектор згради</a:t>
            </a:r>
          </a:p>
          <a:p>
            <a:r>
              <a:rPr lang="mk-MK" sz="1500" b="1" dirty="0" smtClean="0"/>
              <a:t>Подобрување на финансиската поддршка и инвестициска клима за енергетска ефикасност и обновливи извори </a:t>
            </a:r>
            <a:r>
              <a:rPr lang="mk-MK" sz="1500" dirty="0" smtClean="0"/>
              <a:t>– основање на Фонд за енергетска ефикасност, поволни зелени кредити, даночни олеснувања, физички лица да имаат поддршка за мерки за подобрување на енергетска ефикасност и зголемување на обновливи извори</a:t>
            </a:r>
          </a:p>
          <a:p>
            <a:r>
              <a:rPr lang="mk-MK" sz="1500" b="1" dirty="0" smtClean="0"/>
              <a:t>Либерализација на пазарот на електрична енергија </a:t>
            </a:r>
            <a:r>
              <a:rPr lang="mk-MK" sz="1500" dirty="0" smtClean="0"/>
              <a:t>(да не се одложува либерализацијата)</a:t>
            </a:r>
            <a:endParaRPr lang="mk-MK" sz="1500" b="1" dirty="0" smtClean="0"/>
          </a:p>
          <a:p>
            <a:r>
              <a:rPr lang="mk-MK" sz="1500" b="1" dirty="0" smtClean="0"/>
              <a:t>Дефинирање на енергетски сиромашни лица </a:t>
            </a:r>
            <a:r>
              <a:rPr lang="mk-MK" sz="1500" dirty="0" smtClean="0"/>
              <a:t>(во Законот за енергетика)</a:t>
            </a:r>
            <a:r>
              <a:rPr lang="mk-MK" sz="1500" b="1" dirty="0" smtClean="0"/>
              <a:t> и нивна поддршка со директни енергетски ефикасни проекти во нивните домови</a:t>
            </a:r>
          </a:p>
          <a:p>
            <a:r>
              <a:rPr lang="mk-MK" sz="1500" b="1" dirty="0" smtClean="0"/>
              <a:t>Стратегии со поамбициозни и подолгорочни цели за обновливи извори и енергетска ефикасност и намалување на емисии</a:t>
            </a:r>
          </a:p>
          <a:p>
            <a:r>
              <a:rPr lang="mk-MK" sz="1500" b="1" dirty="0" smtClean="0"/>
              <a:t>Вклучување на сите засегнати страни во креирањето на енергетските и климатските политики </a:t>
            </a:r>
            <a:r>
              <a:rPr lang="mk-MK" sz="1500" dirty="0" smtClean="0"/>
              <a:t>(граѓански организации, приватен сектор, универзитети итн.) </a:t>
            </a:r>
            <a:r>
              <a:rPr lang="mk-MK" sz="1500" b="1" dirty="0" smtClean="0"/>
              <a:t>преку редовни консултации </a:t>
            </a:r>
            <a:endParaRPr lang="mk-MK" sz="1500" dirty="0" smtClean="0"/>
          </a:p>
          <a:p>
            <a:endParaRPr lang="en-US" sz="1400" dirty="0"/>
          </a:p>
        </p:txBody>
      </p:sp>
      <p:sp>
        <p:nvSpPr>
          <p:cNvPr id="4" name="Date Placeholder 3"/>
          <p:cNvSpPr>
            <a:spLocks noGrp="1"/>
          </p:cNvSpPr>
          <p:nvPr>
            <p:ph type="dt" sz="half" idx="10"/>
          </p:nvPr>
        </p:nvSpPr>
        <p:spPr/>
        <p:txBody>
          <a:bodyPr/>
          <a:lstStyle/>
          <a:p>
            <a:pPr>
              <a:defRPr/>
            </a:pPr>
            <a:fld id="{C81E98A8-60ED-47C7-87A7-B79EACDFB9BB}" type="datetime1">
              <a:rPr lang="en-US" smtClean="0"/>
              <a:pPr>
                <a:defRPr/>
              </a:pPr>
              <a:t>6/8/2015</a:t>
            </a:fld>
            <a:endParaRPr lang="tr-TR" dirty="0"/>
          </a:p>
        </p:txBody>
      </p:sp>
      <p:sp>
        <p:nvSpPr>
          <p:cNvPr id="5" name="Footer Placeholder 4"/>
          <p:cNvSpPr>
            <a:spLocks noGrp="1"/>
          </p:cNvSpPr>
          <p:nvPr>
            <p:ph type="ftr" sz="quarter" idx="11"/>
          </p:nvPr>
        </p:nvSpPr>
        <p:spPr/>
        <p:txBody>
          <a:bodyPr/>
          <a:lstStyle/>
          <a:p>
            <a:pPr>
              <a:defRPr/>
            </a:pPr>
            <a:endParaRPr lang="tr-TR"/>
          </a:p>
        </p:txBody>
      </p: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2453</TotalTime>
  <Words>1463</Words>
  <Application>Microsoft Office PowerPoint</Application>
  <PresentationFormat>On-screen Show (4:3)</PresentationFormat>
  <Paragraphs>69</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 Енергетска транзиција – дефиниција и состојбата во Германија </vt:lpstr>
      <vt:lpstr>Енергетска транзиција во Македонија – зацртани цели</vt:lpstr>
      <vt:lpstr>Енергетска транзиција во Македонија – остварување на зацртаните цели</vt:lpstr>
      <vt:lpstr>Преглед на снабдување со енергија во 2013</vt:lpstr>
      <vt:lpstr>Преглед на енергетска потрошувачка во индустрија и домаќинства во 2013</vt:lpstr>
      <vt:lpstr>Поважни проекти во областа обновливи извори и енергетска ефикасност</vt:lpstr>
      <vt:lpstr>Предизвици на енергетскиот сектор во Македонија</vt:lpstr>
      <vt:lpstr>Предлог решенија</vt:lpstr>
      <vt:lpstr>Македонија и енергетската транзиција – состојби, предизвици и решенија</vt:lpstr>
    </vt:vector>
  </TitlesOfParts>
  <Company>2010</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Muhsin</dc:creator>
  <cp:lastModifiedBy>Asus-1</cp:lastModifiedBy>
  <cp:revision>437</cp:revision>
  <dcterms:created xsi:type="dcterms:W3CDTF">2010-06-02T20:22:05Z</dcterms:created>
  <dcterms:modified xsi:type="dcterms:W3CDTF">2015-06-08T08:56:39Z</dcterms:modified>
</cp:coreProperties>
</file>